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6CB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D6CCE5C-98F6-4D1A-9724-9DF8A2B5ECA6}" type="datetimeFigureOut">
              <a:rPr lang="fr-FR"/>
              <a:pPr>
                <a:defRPr/>
              </a:pPr>
              <a:t>05/11/2014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B94CFE-7A94-46E6-A512-B1E6030827B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CCD0DEA-64E9-4948-A978-DC65EB74CFD3}" type="datetimeFigureOut">
              <a:rPr lang="fr-FR"/>
              <a:pPr>
                <a:defRPr/>
              </a:pPr>
              <a:t>05/11/2014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8DC6400-509F-41D8-82D3-68540B71CF1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BFE8803-89C9-4833-B4AA-C723AAF1589E}" type="datetimeFigureOut">
              <a:rPr lang="fr-FR"/>
              <a:pPr>
                <a:defRPr/>
              </a:pPr>
              <a:t>05/11/2014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8DD390C-1F11-44FC-8BB1-C61847DE8060}"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8237798-85BF-42D4-84E8-7FEA8862BA05}" type="datetimeFigureOut">
              <a:rPr lang="fr-FR"/>
              <a:pPr>
                <a:defRPr/>
              </a:pPr>
              <a:t>05/11/2014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9386B61-FF96-4F7C-B095-8BC67F3245A9}"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0539F48-9DA2-48A5-BD41-8573B3523E0B}" type="datetimeFigureOut">
              <a:rPr lang="fr-FR"/>
              <a:pPr>
                <a:defRPr/>
              </a:pPr>
              <a:t>05/11/2014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9530C18-B1EA-43AF-BBB0-E74C70F0B4C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CA44B5B-711B-4050-91FC-8FF1D1A9991A}" type="datetimeFigureOut">
              <a:rPr lang="fr-FR"/>
              <a:pPr>
                <a:defRPr/>
              </a:pPr>
              <a:t>05/11/2014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13DA7F1-04C7-4C6E-BE10-7C24157A93D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2BD4BDB-56E8-46AE-9C44-DD9D6AD2A85B}" type="datetimeFigureOut">
              <a:rPr lang="fr-FR"/>
              <a:pPr>
                <a:defRPr/>
              </a:pPr>
              <a:t>05/11/2014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FD14A9D-685D-4CB0-AB85-ADA7C028CDA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F30C838F-5012-48AC-99EB-87E05D90C0CD}" type="datetimeFigureOut">
              <a:rPr lang="fr-FR"/>
              <a:pPr>
                <a:defRPr/>
              </a:pPr>
              <a:t>05/11/2014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09AC51C-40FF-483F-9715-198B3E0A99E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AABA5CF-5016-4D29-B952-98DDB547B2B4}" type="datetimeFigureOut">
              <a:rPr lang="fr-FR"/>
              <a:pPr>
                <a:defRPr/>
              </a:pPr>
              <a:t>05/11/2014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7078241-C460-4F17-9F8D-A69BAF534A8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3C35D68-CE3D-4D7C-AEF9-ACCC51F45711}" type="datetimeFigureOut">
              <a:rPr lang="fr-FR"/>
              <a:pPr>
                <a:defRPr/>
              </a:pPr>
              <a:t>05/11/2014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A90873C-94A8-481C-8159-9E2C05EDAF5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2D2D4B1-7EBE-4FD0-8FF5-F380ED5DE6EE}" type="datetimeFigureOut">
              <a:rPr lang="fr-FR"/>
              <a:pPr>
                <a:defRPr/>
              </a:pPr>
              <a:t>05/11/2014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4446317-42C1-4FF3-A644-85746FB71DE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F47959-4B89-47E0-AE44-D8D72D9271E4}" type="datetimeFigureOut">
              <a:rPr lang="fr-FR"/>
              <a:pPr>
                <a:defRPr/>
              </a:pPr>
              <a:t>05/11/2014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18A880E-362F-41E9-9677-8D9AFEC1012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116013"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3182560" y="2132856"/>
            <a:ext cx="3276410" cy="3108543"/>
          </a:xfrm>
          <a:prstGeom prst="rect">
            <a:avLst/>
          </a:prstGeom>
          <a:noFill/>
        </p:spPr>
        <p:txBody>
          <a:bodyPr wrap="none">
            <a:spAutoFit/>
          </a:bodyPr>
          <a:lstStyle/>
          <a:p>
            <a:pPr algn="ctr" fontAlgn="auto">
              <a:spcBef>
                <a:spcPts val="0"/>
              </a:spcBef>
              <a:spcAft>
                <a:spcPts val="0"/>
              </a:spcAft>
              <a:defRPr/>
            </a:pPr>
            <a:r>
              <a:rPr lang="fr-F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Questions </a:t>
            </a:r>
          </a:p>
          <a:p>
            <a:pPr algn="ctr" fontAlgn="auto">
              <a:spcBef>
                <a:spcPts val="0"/>
              </a:spcBef>
              <a:spcAft>
                <a:spcPts val="0"/>
              </a:spcAft>
              <a:defRPr/>
            </a:pPr>
            <a:r>
              <a:rPr lang="fr-F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pour un </a:t>
            </a:r>
          </a:p>
          <a:p>
            <a:pPr algn="ctr" fontAlgn="auto">
              <a:spcBef>
                <a:spcPts val="0"/>
              </a:spcBef>
              <a:spcAft>
                <a:spcPts val="0"/>
              </a:spcAft>
              <a:defRPr/>
            </a:pPr>
            <a:r>
              <a:rPr lang="fr-FR"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O</a:t>
            </a:r>
            <a:r>
              <a:rPr lang="fr-F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rienteur</a:t>
            </a:r>
          </a:p>
        </p:txBody>
      </p:sp>
      <p:pic>
        <p:nvPicPr>
          <p:cNvPr id="2052" name="Picture 2" descr="http://u.jimdo.com/www54/o/sfd39b170bdb8f0d7/emotion/crop/header.gif?t=1346329314"/>
          <p:cNvPicPr>
            <a:picLocks noChangeAspect="1" noChangeArrowheads="1" noCrop="1"/>
          </p:cNvPicPr>
          <p:nvPr/>
        </p:nvPicPr>
        <p:blipFill>
          <a:blip r:embed="rId2" cstate="print"/>
          <a:srcRect/>
          <a:stretch>
            <a:fillRect/>
          </a:stretch>
        </p:blipFill>
        <p:spPr bwMode="auto">
          <a:xfrm>
            <a:off x="179388" y="0"/>
            <a:ext cx="132397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3" descr="meilleur itinéraire bleu"/>
          <p:cNvPicPr>
            <a:picLocks noChangeAspect="1" noChangeArrowheads="1"/>
          </p:cNvPicPr>
          <p:nvPr/>
        </p:nvPicPr>
        <p:blipFill>
          <a:blip r:embed="rId2" cstate="print"/>
          <a:srcRect/>
          <a:stretch>
            <a:fillRect/>
          </a:stretch>
        </p:blipFill>
        <p:spPr bwMode="auto">
          <a:xfrm>
            <a:off x="2916238" y="1196975"/>
            <a:ext cx="5543550" cy="5472113"/>
          </a:xfrm>
          <a:prstGeom prst="rect">
            <a:avLst/>
          </a:prstGeom>
          <a:noFill/>
          <a:ln w="9525">
            <a:noFill/>
            <a:miter lim="800000"/>
            <a:headEnd/>
            <a:tailEnd/>
          </a:ln>
        </p:spPr>
      </p:pic>
      <p:sp>
        <p:nvSpPr>
          <p:cNvPr id="11267" name="Rectangle 1"/>
          <p:cNvSpPr>
            <a:spLocks noChangeArrowheads="1"/>
          </p:cNvSpPr>
          <p:nvPr/>
        </p:nvSpPr>
        <p:spPr bwMode="auto">
          <a:xfrm>
            <a:off x="900113" y="549275"/>
            <a:ext cx="7197725" cy="368300"/>
          </a:xfrm>
          <a:prstGeom prst="rect">
            <a:avLst/>
          </a:prstGeom>
          <a:solidFill>
            <a:srgbClr val="FFCC00">
              <a:alpha val="58823"/>
            </a:srgbClr>
          </a:solidFill>
          <a:ln w="9525">
            <a:noFill/>
            <a:miter lim="800000"/>
            <a:headEnd/>
            <a:tailEnd/>
          </a:ln>
        </p:spPr>
        <p:txBody>
          <a:bodyPr wrap="none" anchor="ctr">
            <a:spAutoFit/>
          </a:bodyPr>
          <a:lstStyle/>
          <a:p>
            <a:r>
              <a:rPr lang="fr-FR">
                <a:latin typeface="Arial Narrow" pitchFamily="34" charset="0"/>
                <a:cs typeface="Times New Roman" pitchFamily="18" charset="0"/>
              </a:rPr>
              <a:t>Tracez sur la carte ci-dessous  le meilleur itinéraire pour aller du départ au poste 1</a:t>
            </a:r>
            <a:r>
              <a:rPr lang="fr-FR" i="1">
                <a:latin typeface="Arial Narrow" pitchFamily="34" charset="0"/>
                <a:cs typeface="Times New Roman" pitchFamily="18" charset="0"/>
              </a:rPr>
              <a:t>. </a:t>
            </a:r>
            <a:endParaRPr lang="fr-FR"/>
          </a:p>
        </p:txBody>
      </p:sp>
      <p:sp>
        <p:nvSpPr>
          <p:cNvPr id="5" name="Rectangle 4"/>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3" descr="BOSC"/>
          <p:cNvPicPr>
            <a:picLocks noChangeAspect="1" noChangeArrowheads="1"/>
          </p:cNvPicPr>
          <p:nvPr/>
        </p:nvPicPr>
        <p:blipFill>
          <a:blip r:embed="rId2" cstate="print"/>
          <a:srcRect/>
          <a:stretch>
            <a:fillRect/>
          </a:stretch>
        </p:blipFill>
        <p:spPr bwMode="auto">
          <a:xfrm>
            <a:off x="611188" y="3500438"/>
            <a:ext cx="4786312" cy="3357562"/>
          </a:xfrm>
          <a:prstGeom prst="rect">
            <a:avLst/>
          </a:prstGeom>
          <a:noFill/>
          <a:ln w="9525">
            <a:noFill/>
            <a:miter lim="800000"/>
            <a:headEnd/>
            <a:tailEnd/>
          </a:ln>
        </p:spPr>
      </p:pic>
      <p:pic>
        <p:nvPicPr>
          <p:cNvPr id="12291" name="Image 4" descr="lacapelle"/>
          <p:cNvPicPr>
            <a:picLocks noChangeAspect="1" noChangeArrowheads="1"/>
          </p:cNvPicPr>
          <p:nvPr/>
        </p:nvPicPr>
        <p:blipFill>
          <a:blip r:embed="rId3" cstate="print"/>
          <a:srcRect/>
          <a:stretch>
            <a:fillRect/>
          </a:stretch>
        </p:blipFill>
        <p:spPr bwMode="auto">
          <a:xfrm>
            <a:off x="4211638" y="260350"/>
            <a:ext cx="4932362" cy="3543300"/>
          </a:xfrm>
          <a:prstGeom prst="rect">
            <a:avLst/>
          </a:prstGeom>
          <a:noFill/>
          <a:ln w="9525">
            <a:noFill/>
            <a:miter lim="800000"/>
            <a:headEnd/>
            <a:tailEnd/>
          </a:ln>
        </p:spPr>
      </p:pic>
      <p:sp>
        <p:nvSpPr>
          <p:cNvPr id="12292" name="Rectangle 5"/>
          <p:cNvSpPr>
            <a:spLocks noChangeArrowheads="1"/>
          </p:cNvSpPr>
          <p:nvPr/>
        </p:nvSpPr>
        <p:spPr bwMode="auto">
          <a:xfrm>
            <a:off x="755650" y="692150"/>
            <a:ext cx="2879725" cy="923925"/>
          </a:xfrm>
          <a:prstGeom prst="rect">
            <a:avLst/>
          </a:prstGeom>
          <a:solidFill>
            <a:srgbClr val="FFCC00">
              <a:alpha val="56862"/>
            </a:srgbClr>
          </a:solidFill>
          <a:ln w="9525">
            <a:noFill/>
            <a:miter lim="800000"/>
            <a:headEnd/>
            <a:tailEnd/>
          </a:ln>
        </p:spPr>
        <p:txBody>
          <a:bodyPr>
            <a:spAutoFit/>
          </a:bodyPr>
          <a:lstStyle/>
          <a:p>
            <a:r>
              <a:rPr lang="fr-FR">
                <a:latin typeface="Calibri" pitchFamily="34" charset="0"/>
              </a:rPr>
              <a:t>Reportez les postes et les </a:t>
            </a:r>
          </a:p>
          <a:p>
            <a:r>
              <a:rPr lang="fr-FR">
                <a:latin typeface="Calibri" pitchFamily="34" charset="0"/>
              </a:rPr>
              <a:t>numéros figurant sur la </a:t>
            </a:r>
          </a:p>
          <a:p>
            <a:r>
              <a:rPr lang="fr-FR">
                <a:latin typeface="Calibri" pitchFamily="34" charset="0"/>
              </a:rPr>
              <a:t>carte sur la photo aérienne </a:t>
            </a:r>
          </a:p>
        </p:txBody>
      </p:sp>
      <p:sp>
        <p:nvSpPr>
          <p:cNvPr id="7" name="Rectangle 6"/>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3" descr="jeu erreur"/>
          <p:cNvPicPr>
            <a:picLocks noChangeAspect="1" noChangeArrowheads="1"/>
          </p:cNvPicPr>
          <p:nvPr/>
        </p:nvPicPr>
        <p:blipFill>
          <a:blip r:embed="rId2" cstate="print"/>
          <a:srcRect/>
          <a:stretch>
            <a:fillRect/>
          </a:stretch>
        </p:blipFill>
        <p:spPr bwMode="auto">
          <a:xfrm>
            <a:off x="357188" y="1341438"/>
            <a:ext cx="8786812" cy="5000625"/>
          </a:xfrm>
          <a:prstGeom prst="rect">
            <a:avLst/>
          </a:prstGeom>
          <a:noFill/>
          <a:ln w="9525">
            <a:noFill/>
            <a:miter lim="800000"/>
            <a:headEnd/>
            <a:tailEnd/>
          </a:ln>
        </p:spPr>
      </p:pic>
      <p:sp>
        <p:nvSpPr>
          <p:cNvPr id="13315" name="Rectangle 4"/>
          <p:cNvSpPr>
            <a:spLocks noChangeArrowheads="1"/>
          </p:cNvSpPr>
          <p:nvPr/>
        </p:nvSpPr>
        <p:spPr bwMode="auto">
          <a:xfrm>
            <a:off x="2071688" y="357188"/>
            <a:ext cx="4572000" cy="923925"/>
          </a:xfrm>
          <a:prstGeom prst="rect">
            <a:avLst/>
          </a:prstGeom>
          <a:solidFill>
            <a:srgbClr val="FFCC00">
              <a:alpha val="52156"/>
            </a:srgbClr>
          </a:solidFill>
          <a:ln w="9525">
            <a:noFill/>
            <a:miter lim="800000"/>
            <a:headEnd/>
            <a:tailEnd/>
          </a:ln>
        </p:spPr>
        <p:txBody>
          <a:bodyPr>
            <a:spAutoFit/>
          </a:bodyPr>
          <a:lstStyle/>
          <a:p>
            <a:r>
              <a:rPr lang="fr-FR" b="1">
                <a:latin typeface="Calibri" pitchFamily="34" charset="0"/>
              </a:rPr>
              <a:t>Sur ces deux cartes pratiquement identiques, trouvez 6 erreurs,  notez les en les entourant sur la carte de droite</a:t>
            </a:r>
          </a:p>
        </p:txBody>
      </p:sp>
      <p:sp>
        <p:nvSpPr>
          <p:cNvPr id="6" name="Rectangle 5"/>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3" descr="dictée'O bleue"/>
          <p:cNvPicPr>
            <a:picLocks noChangeAspect="1" noChangeArrowheads="1"/>
          </p:cNvPicPr>
          <p:nvPr/>
        </p:nvPicPr>
        <p:blipFill>
          <a:blip r:embed="rId2" cstate="print"/>
          <a:srcRect/>
          <a:stretch>
            <a:fillRect/>
          </a:stretch>
        </p:blipFill>
        <p:spPr bwMode="auto">
          <a:xfrm>
            <a:off x="250825" y="2000250"/>
            <a:ext cx="7286625" cy="4857750"/>
          </a:xfrm>
          <a:prstGeom prst="rect">
            <a:avLst/>
          </a:prstGeom>
          <a:noFill/>
          <a:ln w="9525">
            <a:noFill/>
            <a:miter lim="800000"/>
            <a:headEnd/>
            <a:tailEnd/>
          </a:ln>
        </p:spPr>
      </p:pic>
      <p:sp>
        <p:nvSpPr>
          <p:cNvPr id="14339" name="ZoneTexte 16"/>
          <p:cNvSpPr txBox="1">
            <a:spLocks noChangeArrowheads="1"/>
          </p:cNvSpPr>
          <p:nvPr/>
        </p:nvSpPr>
        <p:spPr bwMode="auto">
          <a:xfrm>
            <a:off x="4787900" y="549275"/>
            <a:ext cx="4572000" cy="5078413"/>
          </a:xfrm>
          <a:prstGeom prst="rect">
            <a:avLst/>
          </a:prstGeom>
          <a:noFill/>
          <a:ln w="9525">
            <a:noFill/>
            <a:miter lim="800000"/>
            <a:headEnd/>
            <a:tailEnd/>
          </a:ln>
        </p:spPr>
        <p:txBody>
          <a:bodyPr>
            <a:spAutoFit/>
          </a:bodyPr>
          <a:lstStyle/>
          <a:p>
            <a:r>
              <a:rPr lang="fr-FR" i="1">
                <a:latin typeface="Calibri" pitchFamily="34" charset="0"/>
              </a:rPr>
              <a:t>Je suis au triangle de départ. Au top départ je prends le chemin indiqué par la pointe du triangle. Arrivé à la jonction de chemins, je prends le chemin de gauche et je cours très vite vers la grande clairière située à l’Est de la carte. Arrivé dans la clairière, je me dirige vers le Nord en direction de la zone boisée. Dans cette zone boisée, je trouve le poste 1 sur un objet particulier. Je repars vers le Nord Ouest jusqu’au bout de la clairière et j’emprunte le chemin. Je passe une première intersection et je cours très rapidement jusqu’à la seconde intersection. Je tourne à gauche et je cours jusqu'au fossé que je suis jusqu’à la rencontre avec une limite de végétation où je trouve le poste 2 que je poinçonne. Je repars en logeant la limite de végétation jusqu’à la petite dépression où je trouve le poste 3 </a:t>
            </a:r>
            <a:endParaRPr lang="fr-FR">
              <a:latin typeface="Calibri" pitchFamily="34" charset="0"/>
            </a:endParaRPr>
          </a:p>
        </p:txBody>
      </p:sp>
      <p:sp>
        <p:nvSpPr>
          <p:cNvPr id="14340" name="Rectangle 13"/>
          <p:cNvSpPr>
            <a:spLocks noChangeArrowheads="1"/>
          </p:cNvSpPr>
          <p:nvPr/>
        </p:nvSpPr>
        <p:spPr bwMode="auto">
          <a:xfrm>
            <a:off x="611188" y="0"/>
            <a:ext cx="7402512" cy="523875"/>
          </a:xfrm>
          <a:prstGeom prst="rect">
            <a:avLst/>
          </a:prstGeom>
          <a:solidFill>
            <a:srgbClr val="FFCC00">
              <a:alpha val="56862"/>
            </a:srgbClr>
          </a:solidFill>
          <a:ln w="9525">
            <a:noFill/>
            <a:miter lim="800000"/>
            <a:headEnd/>
            <a:tailEnd/>
          </a:ln>
        </p:spPr>
        <p:txBody>
          <a:bodyPr wrap="none" anchor="ctr">
            <a:spAutoFit/>
          </a:bodyPr>
          <a:lstStyle/>
          <a:p>
            <a:r>
              <a:rPr lang="fr-FR" sz="1400">
                <a:latin typeface="Arial Narrow" pitchFamily="34" charset="0"/>
                <a:cs typeface="Times New Roman" pitchFamily="18" charset="0"/>
              </a:rPr>
              <a:t>Essayez de trouver l’emplacement de 3 postes que recherche cet orienteur en lisant ce qu’il raconte. Quand tu</a:t>
            </a:r>
          </a:p>
          <a:p>
            <a:r>
              <a:rPr lang="fr-FR" sz="1400">
                <a:latin typeface="Arial Narrow" pitchFamily="34" charset="0"/>
                <a:cs typeface="Times New Roman" pitchFamily="18" charset="0"/>
              </a:rPr>
              <a:t>  trouves l’emplacement du poste entoure l’élément sur lequel se trouve la balise </a:t>
            </a:r>
            <a:endParaRPr lang="fr-FR" sz="1400"/>
          </a:p>
        </p:txBody>
      </p:sp>
      <p:sp>
        <p:nvSpPr>
          <p:cNvPr id="5" name="Rectangle 4"/>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3" descr="monte descend jaune"/>
          <p:cNvPicPr>
            <a:picLocks noChangeAspect="1" noChangeArrowheads="1"/>
          </p:cNvPicPr>
          <p:nvPr/>
        </p:nvPicPr>
        <p:blipFill>
          <a:blip r:embed="rId2" cstate="print"/>
          <a:srcRect/>
          <a:stretch>
            <a:fillRect/>
          </a:stretch>
        </p:blipFill>
        <p:spPr bwMode="auto">
          <a:xfrm>
            <a:off x="684213" y="2708275"/>
            <a:ext cx="8459787" cy="3046413"/>
          </a:xfrm>
          <a:prstGeom prst="rect">
            <a:avLst/>
          </a:prstGeom>
          <a:noFill/>
          <a:ln w="9525">
            <a:noFill/>
            <a:miter lim="800000"/>
            <a:headEnd/>
            <a:tailEnd/>
          </a:ln>
        </p:spPr>
      </p:pic>
      <p:sp>
        <p:nvSpPr>
          <p:cNvPr id="15363" name="Rectangle 4"/>
          <p:cNvSpPr>
            <a:spLocks noChangeArrowheads="1"/>
          </p:cNvSpPr>
          <p:nvPr/>
        </p:nvSpPr>
        <p:spPr bwMode="auto">
          <a:xfrm>
            <a:off x="2195513" y="981075"/>
            <a:ext cx="4572000" cy="1200150"/>
          </a:xfrm>
          <a:prstGeom prst="rect">
            <a:avLst/>
          </a:prstGeom>
          <a:solidFill>
            <a:srgbClr val="FFCC00">
              <a:alpha val="54117"/>
            </a:srgbClr>
          </a:solidFill>
          <a:ln w="9525">
            <a:noFill/>
            <a:miter lim="800000"/>
            <a:headEnd/>
            <a:tailEnd/>
          </a:ln>
        </p:spPr>
        <p:txBody>
          <a:bodyPr>
            <a:spAutoFit/>
          </a:bodyPr>
          <a:lstStyle/>
          <a:p>
            <a:r>
              <a:rPr lang="fr-FR" b="1">
                <a:latin typeface="Calibri" pitchFamily="34" charset="0"/>
              </a:rPr>
              <a:t>En observant la carte ci dessous, reliez les lettres en fonction de la trajectoire montante et descendante effectuée par les flèches sur la carte.</a:t>
            </a:r>
          </a:p>
        </p:txBody>
      </p:sp>
      <p:sp>
        <p:nvSpPr>
          <p:cNvPr id="6" name="Rectangle 5"/>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4" descr="défintion jaune"/>
          <p:cNvPicPr>
            <a:picLocks noChangeAspect="1" noChangeArrowheads="1"/>
          </p:cNvPicPr>
          <p:nvPr/>
        </p:nvPicPr>
        <p:blipFill>
          <a:blip r:embed="rId2" cstate="print"/>
          <a:srcRect/>
          <a:stretch>
            <a:fillRect/>
          </a:stretch>
        </p:blipFill>
        <p:spPr bwMode="auto">
          <a:xfrm>
            <a:off x="827088" y="3284538"/>
            <a:ext cx="3976687" cy="3384550"/>
          </a:xfrm>
          <a:prstGeom prst="rect">
            <a:avLst/>
          </a:prstGeom>
          <a:noFill/>
          <a:ln w="9525">
            <a:noFill/>
            <a:miter lim="800000"/>
            <a:headEnd/>
            <a:tailEnd/>
          </a:ln>
        </p:spPr>
      </p:pic>
      <p:pic>
        <p:nvPicPr>
          <p:cNvPr id="16387" name="Image 5" descr="definition de la balise bleu"/>
          <p:cNvPicPr>
            <a:picLocks noChangeAspect="1" noChangeArrowheads="1"/>
          </p:cNvPicPr>
          <p:nvPr/>
        </p:nvPicPr>
        <p:blipFill>
          <a:blip r:embed="rId3" cstate="print"/>
          <a:srcRect/>
          <a:stretch>
            <a:fillRect/>
          </a:stretch>
        </p:blipFill>
        <p:spPr bwMode="auto">
          <a:xfrm>
            <a:off x="571500" y="357188"/>
            <a:ext cx="7572375" cy="2533650"/>
          </a:xfrm>
          <a:prstGeom prst="rect">
            <a:avLst/>
          </a:prstGeom>
          <a:noFill/>
          <a:ln w="9525">
            <a:noFill/>
            <a:miter lim="800000"/>
            <a:headEnd/>
            <a:tailEnd/>
          </a:ln>
        </p:spPr>
      </p:pic>
      <p:sp>
        <p:nvSpPr>
          <p:cNvPr id="16388" name="Rectangle 6"/>
          <p:cNvSpPr>
            <a:spLocks noChangeArrowheads="1"/>
          </p:cNvSpPr>
          <p:nvPr/>
        </p:nvSpPr>
        <p:spPr bwMode="auto">
          <a:xfrm>
            <a:off x="5148263" y="3573463"/>
            <a:ext cx="3455987" cy="1200150"/>
          </a:xfrm>
          <a:prstGeom prst="rect">
            <a:avLst/>
          </a:prstGeom>
          <a:solidFill>
            <a:srgbClr val="FFCC00">
              <a:alpha val="52940"/>
            </a:srgbClr>
          </a:solidFill>
          <a:ln w="9525">
            <a:noFill/>
            <a:miter lim="800000"/>
            <a:headEnd/>
            <a:tailEnd/>
          </a:ln>
        </p:spPr>
        <p:txBody>
          <a:bodyPr>
            <a:spAutoFit/>
          </a:bodyPr>
          <a:lstStyle/>
          <a:p>
            <a:r>
              <a:rPr lang="fr-FR" b="1">
                <a:latin typeface="Calibri" pitchFamily="34" charset="0"/>
              </a:rPr>
              <a:t>Trouvez la balise correspondant </a:t>
            </a:r>
          </a:p>
          <a:p>
            <a:r>
              <a:rPr lang="fr-FR" b="1">
                <a:latin typeface="Calibri" pitchFamily="34" charset="0"/>
              </a:rPr>
              <a:t>à la définition. Reportez la lettre </a:t>
            </a:r>
          </a:p>
          <a:p>
            <a:r>
              <a:rPr lang="fr-FR" b="1">
                <a:latin typeface="Calibri" pitchFamily="34" charset="0"/>
              </a:rPr>
              <a:t>de la balise dans la première </a:t>
            </a:r>
          </a:p>
          <a:p>
            <a:r>
              <a:rPr lang="fr-FR" b="1">
                <a:latin typeface="Calibri" pitchFamily="34" charset="0"/>
              </a:rPr>
              <a:t>colonne de la grille de définitions </a:t>
            </a:r>
          </a:p>
        </p:txBody>
      </p:sp>
      <p:sp>
        <p:nvSpPr>
          <p:cNvPr id="8" name="Rectangle 7"/>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4" descr="angle clôture"/>
          <p:cNvPicPr>
            <a:picLocks noChangeAspect="1" noChangeArrowheads="1"/>
          </p:cNvPicPr>
          <p:nvPr/>
        </p:nvPicPr>
        <p:blipFill>
          <a:blip r:embed="rId2" cstate="print"/>
          <a:srcRect/>
          <a:stretch>
            <a:fillRect/>
          </a:stretch>
        </p:blipFill>
        <p:spPr bwMode="auto">
          <a:xfrm>
            <a:off x="1979613" y="620713"/>
            <a:ext cx="5591175" cy="4422775"/>
          </a:xfrm>
          <a:prstGeom prst="rect">
            <a:avLst/>
          </a:prstGeom>
          <a:noFill/>
          <a:ln w="9525">
            <a:noFill/>
            <a:miter lim="800000"/>
            <a:headEnd/>
            <a:tailEnd/>
          </a:ln>
        </p:spPr>
      </p:pic>
      <p:sp>
        <p:nvSpPr>
          <p:cNvPr id="3075" name="Rectangle 3"/>
          <p:cNvSpPr>
            <a:spLocks noChangeArrowheads="1"/>
          </p:cNvSpPr>
          <p:nvPr/>
        </p:nvSpPr>
        <p:spPr bwMode="auto">
          <a:xfrm>
            <a:off x="2700338" y="5516563"/>
            <a:ext cx="4979987" cy="831850"/>
          </a:xfrm>
          <a:prstGeom prst="rect">
            <a:avLst/>
          </a:prstGeom>
          <a:solidFill>
            <a:srgbClr val="FFCC00">
              <a:alpha val="47058"/>
            </a:srgbClr>
          </a:solidFill>
          <a:ln w="9525">
            <a:noFill/>
            <a:miter lim="800000"/>
            <a:headEnd/>
            <a:tailEnd/>
          </a:ln>
        </p:spPr>
        <p:txBody>
          <a:bodyPr wrap="none" anchor="ctr">
            <a:spAutoFit/>
          </a:bodyPr>
          <a:lstStyle/>
          <a:p>
            <a:pPr>
              <a:tabLst>
                <a:tab pos="457200" algn="l"/>
              </a:tabLst>
            </a:pPr>
            <a:r>
              <a:rPr lang="fr-FR" sz="1600" b="1">
                <a:latin typeface="Arial Narrow" pitchFamily="34" charset="0"/>
                <a:cs typeface="Times New Roman" pitchFamily="18" charset="0"/>
              </a:rPr>
              <a:t>La définition du poste est  « ANGLE DE LA CLOTURE » </a:t>
            </a:r>
          </a:p>
          <a:p>
            <a:pPr>
              <a:tabLst>
                <a:tab pos="457200" algn="l"/>
              </a:tabLst>
            </a:pPr>
            <a:r>
              <a:rPr lang="fr-FR" sz="1600" b="1">
                <a:latin typeface="Arial Narrow" pitchFamily="34" charset="0"/>
                <a:cs typeface="Times New Roman" pitchFamily="18" charset="0"/>
              </a:rPr>
              <a:t>Mettre une croix dans la ou les cases figurant sous la carte, </a:t>
            </a:r>
          </a:p>
          <a:p>
            <a:pPr>
              <a:tabLst>
                <a:tab pos="457200" algn="l"/>
              </a:tabLst>
            </a:pPr>
            <a:r>
              <a:rPr lang="fr-FR" sz="1600" b="1">
                <a:latin typeface="Arial Narrow" pitchFamily="34" charset="0"/>
                <a:cs typeface="Times New Roman" pitchFamily="18" charset="0"/>
              </a:rPr>
              <a:t>correspondant à cette définition. </a:t>
            </a:r>
            <a:endParaRPr lang="fr-FR" b="1"/>
          </a:p>
        </p:txBody>
      </p:sp>
      <p:sp>
        <p:nvSpPr>
          <p:cNvPr id="4" name="Rectangle 3"/>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3" descr="exercice symbole"/>
          <p:cNvPicPr>
            <a:picLocks noChangeAspect="1" noChangeArrowheads="1"/>
          </p:cNvPicPr>
          <p:nvPr/>
        </p:nvPicPr>
        <p:blipFill>
          <a:blip r:embed="rId2" cstate="print"/>
          <a:srcRect/>
          <a:stretch>
            <a:fillRect/>
          </a:stretch>
        </p:blipFill>
        <p:spPr bwMode="auto">
          <a:xfrm>
            <a:off x="1908175" y="476250"/>
            <a:ext cx="5759450" cy="4040188"/>
          </a:xfrm>
          <a:prstGeom prst="rect">
            <a:avLst/>
          </a:prstGeom>
          <a:noFill/>
          <a:ln w="9525">
            <a:noFill/>
            <a:miter lim="800000"/>
            <a:headEnd/>
            <a:tailEnd/>
          </a:ln>
        </p:spPr>
      </p:pic>
      <p:sp>
        <p:nvSpPr>
          <p:cNvPr id="4099" name="Rectangle 4"/>
          <p:cNvSpPr>
            <a:spLocks noChangeArrowheads="1"/>
          </p:cNvSpPr>
          <p:nvPr/>
        </p:nvSpPr>
        <p:spPr bwMode="auto">
          <a:xfrm>
            <a:off x="1928813" y="5500688"/>
            <a:ext cx="4479925" cy="369887"/>
          </a:xfrm>
          <a:prstGeom prst="rect">
            <a:avLst/>
          </a:prstGeom>
          <a:solidFill>
            <a:srgbClr val="FFCC00">
              <a:alpha val="54117"/>
            </a:srgbClr>
          </a:solidFill>
          <a:ln w="9525">
            <a:noFill/>
            <a:miter lim="800000"/>
            <a:headEnd/>
            <a:tailEnd/>
          </a:ln>
        </p:spPr>
        <p:txBody>
          <a:bodyPr>
            <a:spAutoFit/>
          </a:bodyPr>
          <a:lstStyle/>
          <a:p>
            <a:r>
              <a:rPr lang="fr-FR" b="1">
                <a:latin typeface="Calibri" pitchFamily="34" charset="0"/>
              </a:rPr>
              <a:t>Reliez par un trait le symbole à sa définition</a:t>
            </a:r>
            <a:r>
              <a:rPr lang="fr-FR">
                <a:latin typeface="Calibri" pitchFamily="34" charset="0"/>
              </a:rPr>
              <a:t>.</a:t>
            </a:r>
          </a:p>
        </p:txBody>
      </p:sp>
      <p:sp>
        <p:nvSpPr>
          <p:cNvPr id="6" name="Rectangle 5"/>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3" descr="Jeux des erreurs"/>
          <p:cNvPicPr>
            <a:picLocks noChangeAspect="1" noChangeArrowheads="1"/>
          </p:cNvPicPr>
          <p:nvPr/>
        </p:nvPicPr>
        <p:blipFill>
          <a:blip r:embed="rId2" cstate="print"/>
          <a:srcRect/>
          <a:stretch>
            <a:fillRect/>
          </a:stretch>
        </p:blipFill>
        <p:spPr bwMode="auto">
          <a:xfrm>
            <a:off x="323850" y="981075"/>
            <a:ext cx="8643938" cy="3689350"/>
          </a:xfrm>
          <a:prstGeom prst="rect">
            <a:avLst/>
          </a:prstGeom>
          <a:noFill/>
          <a:ln w="9525">
            <a:noFill/>
            <a:miter lim="800000"/>
            <a:headEnd/>
            <a:tailEnd/>
          </a:ln>
        </p:spPr>
      </p:pic>
      <p:sp>
        <p:nvSpPr>
          <p:cNvPr id="5123" name="Rectangle 4"/>
          <p:cNvSpPr>
            <a:spLocks noChangeArrowheads="1"/>
          </p:cNvSpPr>
          <p:nvPr/>
        </p:nvSpPr>
        <p:spPr bwMode="auto">
          <a:xfrm>
            <a:off x="2071688" y="5000625"/>
            <a:ext cx="4572000" cy="923925"/>
          </a:xfrm>
          <a:prstGeom prst="rect">
            <a:avLst/>
          </a:prstGeom>
          <a:solidFill>
            <a:srgbClr val="FFCC00">
              <a:alpha val="54117"/>
            </a:srgbClr>
          </a:solidFill>
          <a:ln w="9525">
            <a:noFill/>
            <a:miter lim="800000"/>
            <a:headEnd/>
            <a:tailEnd/>
          </a:ln>
        </p:spPr>
        <p:txBody>
          <a:bodyPr>
            <a:spAutoFit/>
          </a:bodyPr>
          <a:lstStyle/>
          <a:p>
            <a:r>
              <a:rPr lang="fr-FR" b="1">
                <a:latin typeface="Calibri" pitchFamily="34" charset="0"/>
              </a:rPr>
              <a:t>Sur ces deux cartes pratiquement identiques, trouvez 3 erreurs, les noter en les entourant d’un cercle sur la carte de gauche. </a:t>
            </a:r>
          </a:p>
        </p:txBody>
      </p:sp>
      <p:sp>
        <p:nvSpPr>
          <p:cNvPr id="6" name="Rectangle 5"/>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5" descr="COUPE PLAN 10"/>
          <p:cNvPicPr>
            <a:picLocks noChangeAspect="1" noChangeArrowheads="1"/>
          </p:cNvPicPr>
          <p:nvPr/>
        </p:nvPicPr>
        <p:blipFill>
          <a:blip r:embed="rId2" cstate="print"/>
          <a:srcRect/>
          <a:stretch>
            <a:fillRect/>
          </a:stretch>
        </p:blipFill>
        <p:spPr bwMode="auto">
          <a:xfrm>
            <a:off x="1071563" y="4500563"/>
            <a:ext cx="7677150" cy="2357437"/>
          </a:xfrm>
          <a:prstGeom prst="rect">
            <a:avLst/>
          </a:prstGeom>
          <a:noFill/>
          <a:ln w="9525">
            <a:noFill/>
            <a:miter lim="800000"/>
            <a:headEnd/>
            <a:tailEnd/>
          </a:ln>
        </p:spPr>
      </p:pic>
      <p:pic>
        <p:nvPicPr>
          <p:cNvPr id="6147" name="Image 6" descr="COUPE PLAN 10-2"/>
          <p:cNvPicPr>
            <a:picLocks noChangeAspect="1" noChangeArrowheads="1"/>
          </p:cNvPicPr>
          <p:nvPr/>
        </p:nvPicPr>
        <p:blipFill>
          <a:blip r:embed="rId3" cstate="print"/>
          <a:srcRect/>
          <a:stretch>
            <a:fillRect/>
          </a:stretch>
        </p:blipFill>
        <p:spPr bwMode="auto">
          <a:xfrm>
            <a:off x="1571625" y="1857375"/>
            <a:ext cx="5802313" cy="2049463"/>
          </a:xfrm>
          <a:prstGeom prst="rect">
            <a:avLst/>
          </a:prstGeom>
          <a:noFill/>
          <a:ln w="9525">
            <a:noFill/>
            <a:miter lim="800000"/>
            <a:headEnd/>
            <a:tailEnd/>
          </a:ln>
        </p:spPr>
      </p:pic>
      <p:sp>
        <p:nvSpPr>
          <p:cNvPr id="6148" name="Rectangle 7"/>
          <p:cNvSpPr>
            <a:spLocks noChangeArrowheads="1"/>
          </p:cNvSpPr>
          <p:nvPr/>
        </p:nvSpPr>
        <p:spPr bwMode="auto">
          <a:xfrm>
            <a:off x="2286000" y="500063"/>
            <a:ext cx="4572000" cy="923925"/>
          </a:xfrm>
          <a:prstGeom prst="rect">
            <a:avLst/>
          </a:prstGeom>
          <a:solidFill>
            <a:srgbClr val="FFCC00">
              <a:alpha val="52940"/>
            </a:srgbClr>
          </a:solidFill>
          <a:ln w="9525">
            <a:noFill/>
            <a:miter lim="800000"/>
            <a:headEnd/>
            <a:tailEnd/>
          </a:ln>
        </p:spPr>
        <p:txBody>
          <a:bodyPr>
            <a:spAutoFit/>
          </a:bodyPr>
          <a:lstStyle/>
          <a:p>
            <a:r>
              <a:rPr lang="fr-FR" b="1">
                <a:latin typeface="Calibri" pitchFamily="34" charset="0"/>
              </a:rPr>
              <a:t>Quel plan correspond au paysage? Indiquez votre réponse en entourant la lettre correspondante</a:t>
            </a:r>
          </a:p>
        </p:txBody>
      </p:sp>
      <p:sp>
        <p:nvSpPr>
          <p:cNvPr id="5" name="Rectangle 4"/>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descr="definition de la balise"/>
          <p:cNvPicPr>
            <a:picLocks noChangeAspect="1" noChangeArrowheads="1"/>
          </p:cNvPicPr>
          <p:nvPr/>
        </p:nvPicPr>
        <p:blipFill>
          <a:blip r:embed="rId2" cstate="print"/>
          <a:srcRect/>
          <a:stretch>
            <a:fillRect/>
          </a:stretch>
        </p:blipFill>
        <p:spPr bwMode="auto">
          <a:xfrm>
            <a:off x="5435600" y="3284538"/>
            <a:ext cx="3378200" cy="3328987"/>
          </a:xfrm>
          <a:prstGeom prst="rect">
            <a:avLst/>
          </a:prstGeom>
          <a:noFill/>
          <a:ln w="9525">
            <a:noFill/>
            <a:miter lim="800000"/>
            <a:headEnd/>
            <a:tailEnd/>
          </a:ln>
        </p:spPr>
      </p:pic>
      <p:pic>
        <p:nvPicPr>
          <p:cNvPr id="7171" name="Image 4" descr="definition de la balise2"/>
          <p:cNvPicPr>
            <a:picLocks noChangeAspect="1" noChangeArrowheads="1"/>
          </p:cNvPicPr>
          <p:nvPr/>
        </p:nvPicPr>
        <p:blipFill>
          <a:blip r:embed="rId3" cstate="print"/>
          <a:srcRect/>
          <a:stretch>
            <a:fillRect/>
          </a:stretch>
        </p:blipFill>
        <p:spPr bwMode="auto">
          <a:xfrm>
            <a:off x="857250" y="0"/>
            <a:ext cx="7747000" cy="3175000"/>
          </a:xfrm>
          <a:prstGeom prst="rect">
            <a:avLst/>
          </a:prstGeom>
          <a:noFill/>
          <a:ln w="9525">
            <a:noFill/>
            <a:miter lim="800000"/>
            <a:headEnd/>
            <a:tailEnd/>
          </a:ln>
        </p:spPr>
      </p:pic>
      <p:sp>
        <p:nvSpPr>
          <p:cNvPr id="7172" name="Rectangle 5"/>
          <p:cNvSpPr>
            <a:spLocks noChangeArrowheads="1"/>
          </p:cNvSpPr>
          <p:nvPr/>
        </p:nvSpPr>
        <p:spPr bwMode="auto">
          <a:xfrm>
            <a:off x="500063" y="3857625"/>
            <a:ext cx="4572000" cy="923925"/>
          </a:xfrm>
          <a:prstGeom prst="rect">
            <a:avLst/>
          </a:prstGeom>
          <a:solidFill>
            <a:srgbClr val="FFCC00">
              <a:alpha val="56078"/>
            </a:srgbClr>
          </a:solidFill>
          <a:ln w="9525">
            <a:noFill/>
            <a:miter lim="800000"/>
            <a:headEnd/>
            <a:tailEnd/>
          </a:ln>
        </p:spPr>
        <p:txBody>
          <a:bodyPr>
            <a:spAutoFit/>
          </a:bodyPr>
          <a:lstStyle/>
          <a:p>
            <a:r>
              <a:rPr lang="fr-FR" b="1">
                <a:latin typeface="Calibri" pitchFamily="34" charset="0"/>
              </a:rPr>
              <a:t>Quelle balise correspond à la définition? Reportez les lettres des balises dans les cases du tableau</a:t>
            </a:r>
            <a:r>
              <a:rPr lang="fr-FR" b="1" i="1">
                <a:latin typeface="Calibri" pitchFamily="34" charset="0"/>
              </a:rPr>
              <a:t> </a:t>
            </a:r>
            <a:endParaRPr lang="fr-FR" b="1">
              <a:latin typeface="Calibri" pitchFamily="34" charset="0"/>
            </a:endParaRPr>
          </a:p>
        </p:txBody>
      </p:sp>
      <p:sp>
        <p:nvSpPr>
          <p:cNvPr id="7" name="Rectangle 6"/>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3" descr="traverse vert"/>
          <p:cNvPicPr>
            <a:picLocks noChangeAspect="1" noChangeArrowheads="1"/>
          </p:cNvPicPr>
          <p:nvPr/>
        </p:nvPicPr>
        <p:blipFill>
          <a:blip r:embed="rId2" cstate="print"/>
          <a:srcRect/>
          <a:stretch>
            <a:fillRect/>
          </a:stretch>
        </p:blipFill>
        <p:spPr bwMode="auto">
          <a:xfrm>
            <a:off x="2365375" y="2435225"/>
            <a:ext cx="4413250" cy="1987550"/>
          </a:xfrm>
          <a:prstGeom prst="rect">
            <a:avLst/>
          </a:prstGeom>
          <a:noFill/>
          <a:ln w="9525">
            <a:noFill/>
            <a:miter lim="800000"/>
            <a:headEnd/>
            <a:tailEnd/>
          </a:ln>
        </p:spPr>
      </p:pic>
      <p:sp>
        <p:nvSpPr>
          <p:cNvPr id="8195" name="Rectangle 1"/>
          <p:cNvSpPr>
            <a:spLocks noChangeArrowheads="1"/>
          </p:cNvSpPr>
          <p:nvPr/>
        </p:nvSpPr>
        <p:spPr bwMode="auto">
          <a:xfrm>
            <a:off x="827088" y="193675"/>
            <a:ext cx="5578475" cy="1477963"/>
          </a:xfrm>
          <a:prstGeom prst="rect">
            <a:avLst/>
          </a:prstGeom>
          <a:solidFill>
            <a:srgbClr val="FFCC00">
              <a:alpha val="58038"/>
            </a:srgbClr>
          </a:solidFill>
          <a:ln w="9525">
            <a:noFill/>
            <a:miter lim="800000"/>
            <a:headEnd/>
            <a:tailEnd/>
          </a:ln>
        </p:spPr>
        <p:txBody>
          <a:bodyPr wrap="none" anchor="ctr">
            <a:spAutoFit/>
          </a:bodyPr>
          <a:lstStyle/>
          <a:p>
            <a:pPr>
              <a:tabLst>
                <a:tab pos="457200" algn="l"/>
              </a:tabLst>
            </a:pPr>
            <a:r>
              <a:rPr lang="fr-FR" b="1">
                <a:latin typeface="Arial Narrow" pitchFamily="34" charset="0"/>
                <a:cs typeface="Times New Roman" pitchFamily="18" charset="0"/>
              </a:rPr>
              <a:t>Certains éléments de la carte et donc du terrain peuvent ou </a:t>
            </a:r>
          </a:p>
          <a:p>
            <a:pPr>
              <a:tabLst>
                <a:tab pos="457200" algn="l"/>
              </a:tabLst>
            </a:pPr>
            <a:r>
              <a:rPr lang="fr-FR" b="1">
                <a:latin typeface="Arial Narrow" pitchFamily="34" charset="0"/>
                <a:cs typeface="Times New Roman" pitchFamily="18" charset="0"/>
              </a:rPr>
              <a:t>non être traversés ou franchis. </a:t>
            </a:r>
          </a:p>
          <a:p>
            <a:pPr>
              <a:tabLst>
                <a:tab pos="457200" algn="l"/>
              </a:tabLst>
            </a:pPr>
            <a:r>
              <a:rPr lang="fr-FR" b="1">
                <a:latin typeface="Arial Narrow" pitchFamily="34" charset="0"/>
                <a:cs typeface="Times New Roman" pitchFamily="18" charset="0"/>
              </a:rPr>
              <a:t>Reliez par un trait  les symboles que tu peux </a:t>
            </a:r>
          </a:p>
          <a:p>
            <a:pPr>
              <a:tabLst>
                <a:tab pos="457200" algn="l"/>
              </a:tabLst>
            </a:pPr>
            <a:r>
              <a:rPr lang="fr-FR" b="1">
                <a:latin typeface="Arial Narrow" pitchFamily="34" charset="0"/>
                <a:cs typeface="Times New Roman" pitchFamily="18" charset="0"/>
              </a:rPr>
              <a:t>traverser et ceux que tu ne peux pas traverser </a:t>
            </a:r>
            <a:endParaRPr lang="fr-FR" b="1"/>
          </a:p>
          <a:p>
            <a:pPr eaLnBrk="0" hangingPunct="0">
              <a:tabLst>
                <a:tab pos="457200" algn="l"/>
              </a:tabLst>
            </a:pPr>
            <a:endParaRPr lang="fr-FR"/>
          </a:p>
        </p:txBody>
      </p:sp>
      <p:sp>
        <p:nvSpPr>
          <p:cNvPr id="5" name="Rectangle 4"/>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3" descr="Dictée 0 vert"/>
          <p:cNvPicPr>
            <a:picLocks noChangeAspect="1" noChangeArrowheads="1"/>
          </p:cNvPicPr>
          <p:nvPr/>
        </p:nvPicPr>
        <p:blipFill>
          <a:blip r:embed="rId2" cstate="print"/>
          <a:srcRect/>
          <a:stretch>
            <a:fillRect/>
          </a:stretch>
        </p:blipFill>
        <p:spPr bwMode="auto">
          <a:xfrm>
            <a:off x="3429000" y="620713"/>
            <a:ext cx="5715000" cy="5765800"/>
          </a:xfrm>
          <a:prstGeom prst="rect">
            <a:avLst/>
          </a:prstGeom>
          <a:noFill/>
          <a:ln w="9525">
            <a:noFill/>
            <a:miter lim="800000"/>
            <a:headEnd/>
            <a:tailEnd/>
          </a:ln>
        </p:spPr>
      </p:pic>
      <p:sp>
        <p:nvSpPr>
          <p:cNvPr id="9219" name="Rectangle 1"/>
          <p:cNvSpPr>
            <a:spLocks noChangeArrowheads="1"/>
          </p:cNvSpPr>
          <p:nvPr/>
        </p:nvSpPr>
        <p:spPr bwMode="auto">
          <a:xfrm>
            <a:off x="468313" y="981075"/>
            <a:ext cx="3186112" cy="4524375"/>
          </a:xfrm>
          <a:prstGeom prst="rect">
            <a:avLst/>
          </a:prstGeom>
          <a:noFill/>
          <a:ln w="9525">
            <a:noFill/>
            <a:miter lim="800000"/>
            <a:headEnd/>
            <a:tailEnd/>
          </a:ln>
        </p:spPr>
        <p:txBody>
          <a:bodyPr wrap="none" anchor="ctr">
            <a:spAutoFit/>
          </a:bodyPr>
          <a:lstStyle/>
          <a:p>
            <a:pPr>
              <a:tabLst>
                <a:tab pos="457200" algn="l"/>
              </a:tabLst>
            </a:pPr>
            <a:r>
              <a:rPr lang="fr-FR" sz="1200" i="1">
                <a:latin typeface="Arial Narrow" pitchFamily="34" charset="0"/>
                <a:cs typeface="Times New Roman" pitchFamily="18" charset="0"/>
              </a:rPr>
              <a:t>« </a:t>
            </a:r>
            <a:r>
              <a:rPr lang="fr-FR" sz="1600" b="1" i="1">
                <a:latin typeface="Arial Narrow" pitchFamily="34" charset="0"/>
                <a:cs typeface="Times New Roman" pitchFamily="18" charset="0"/>
              </a:rPr>
              <a:t>Je suis au triangle de départ.</a:t>
            </a:r>
          </a:p>
          <a:p>
            <a:pPr>
              <a:tabLst>
                <a:tab pos="457200" algn="l"/>
              </a:tabLst>
            </a:pPr>
            <a:r>
              <a:rPr lang="fr-FR" sz="1600" b="1" i="1">
                <a:latin typeface="Arial Narrow" pitchFamily="34" charset="0"/>
                <a:cs typeface="Times New Roman" pitchFamily="18" charset="0"/>
              </a:rPr>
              <a:t> Au top départ je prends le chemin </a:t>
            </a:r>
          </a:p>
          <a:p>
            <a:pPr>
              <a:tabLst>
                <a:tab pos="457200" algn="l"/>
              </a:tabLst>
            </a:pPr>
            <a:r>
              <a:rPr lang="fr-FR" sz="1600" b="1" i="1">
                <a:latin typeface="Arial Narrow" pitchFamily="34" charset="0"/>
                <a:cs typeface="Times New Roman" pitchFamily="18" charset="0"/>
              </a:rPr>
              <a:t>qui va vers le nord. </a:t>
            </a:r>
          </a:p>
          <a:p>
            <a:pPr>
              <a:tabLst>
                <a:tab pos="457200" algn="l"/>
              </a:tabLst>
            </a:pPr>
            <a:r>
              <a:rPr lang="fr-FR" sz="1600" b="1" i="1">
                <a:latin typeface="Arial Narrow" pitchFamily="34" charset="0"/>
                <a:cs typeface="Times New Roman" pitchFamily="18" charset="0"/>
              </a:rPr>
              <a:t>Arrivé à la jonction des chemins</a:t>
            </a:r>
          </a:p>
          <a:p>
            <a:pPr>
              <a:tabLst>
                <a:tab pos="457200" algn="l"/>
              </a:tabLst>
            </a:pPr>
            <a:r>
              <a:rPr lang="fr-FR" sz="1600" b="1" i="1">
                <a:latin typeface="Arial Narrow" pitchFamily="34" charset="0"/>
                <a:cs typeface="Times New Roman" pitchFamily="18" charset="0"/>
              </a:rPr>
              <a:t> je tourne à gauche puis je continue </a:t>
            </a:r>
          </a:p>
          <a:p>
            <a:pPr>
              <a:tabLst>
                <a:tab pos="457200" algn="l"/>
              </a:tabLst>
            </a:pPr>
            <a:r>
              <a:rPr lang="fr-FR" sz="1600" b="1" i="1">
                <a:latin typeface="Arial Narrow" pitchFamily="34" charset="0"/>
                <a:cs typeface="Times New Roman" pitchFamily="18" charset="0"/>
              </a:rPr>
              <a:t>en courant très </a:t>
            </a:r>
          </a:p>
          <a:p>
            <a:pPr>
              <a:tabLst>
                <a:tab pos="457200" algn="l"/>
              </a:tabLst>
            </a:pPr>
            <a:r>
              <a:rPr lang="fr-FR" sz="1600" b="1" i="1">
                <a:latin typeface="Arial Narrow" pitchFamily="34" charset="0"/>
                <a:cs typeface="Times New Roman" pitchFamily="18" charset="0"/>
              </a:rPr>
              <a:t>vite  jusqu’à la prochaine </a:t>
            </a:r>
          </a:p>
          <a:p>
            <a:pPr>
              <a:tabLst>
                <a:tab pos="457200" algn="l"/>
              </a:tabLst>
            </a:pPr>
            <a:r>
              <a:rPr lang="fr-FR" sz="1600" b="1" i="1">
                <a:latin typeface="Arial Narrow" pitchFamily="34" charset="0"/>
                <a:cs typeface="Times New Roman" pitchFamily="18" charset="0"/>
              </a:rPr>
              <a:t>intersection de chemins. </a:t>
            </a:r>
          </a:p>
          <a:p>
            <a:pPr>
              <a:tabLst>
                <a:tab pos="457200" algn="l"/>
              </a:tabLst>
            </a:pPr>
            <a:r>
              <a:rPr lang="fr-FR" sz="1600" b="1" i="1">
                <a:latin typeface="Arial Narrow" pitchFamily="34" charset="0"/>
                <a:cs typeface="Times New Roman" pitchFamily="18" charset="0"/>
              </a:rPr>
              <a:t>A cette intersection je tourne à droite </a:t>
            </a:r>
          </a:p>
          <a:p>
            <a:pPr>
              <a:tabLst>
                <a:tab pos="457200" algn="l"/>
              </a:tabLst>
            </a:pPr>
            <a:r>
              <a:rPr lang="fr-FR" sz="1600" b="1" i="1">
                <a:latin typeface="Arial Narrow" pitchFamily="34" charset="0"/>
                <a:cs typeface="Times New Roman" pitchFamily="18" charset="0"/>
              </a:rPr>
              <a:t>puis je continue je passe une </a:t>
            </a:r>
          </a:p>
          <a:p>
            <a:pPr>
              <a:tabLst>
                <a:tab pos="457200" algn="l"/>
              </a:tabLst>
            </a:pPr>
            <a:r>
              <a:rPr lang="fr-FR" sz="1600" b="1" i="1">
                <a:latin typeface="Arial Narrow" pitchFamily="34" charset="0"/>
                <a:cs typeface="Times New Roman" pitchFamily="18" charset="0"/>
              </a:rPr>
              <a:t>intersection puis je traverse le </a:t>
            </a:r>
          </a:p>
          <a:p>
            <a:pPr>
              <a:tabLst>
                <a:tab pos="457200" algn="l"/>
              </a:tabLst>
            </a:pPr>
            <a:r>
              <a:rPr lang="fr-FR" sz="1600" b="1" i="1">
                <a:latin typeface="Arial Narrow" pitchFamily="34" charset="0"/>
                <a:cs typeface="Times New Roman" pitchFamily="18" charset="0"/>
              </a:rPr>
              <a:t>ruisseau par le pont et </a:t>
            </a:r>
          </a:p>
          <a:p>
            <a:pPr>
              <a:tabLst>
                <a:tab pos="457200" algn="l"/>
              </a:tabLst>
            </a:pPr>
            <a:r>
              <a:rPr lang="fr-FR" sz="1600" b="1" i="1">
                <a:latin typeface="Arial Narrow" pitchFamily="34" charset="0"/>
                <a:cs typeface="Times New Roman" pitchFamily="18" charset="0"/>
              </a:rPr>
              <a:t>j’arrive à une nouvelle jonction </a:t>
            </a:r>
          </a:p>
          <a:p>
            <a:pPr>
              <a:tabLst>
                <a:tab pos="457200" algn="l"/>
              </a:tabLst>
            </a:pPr>
            <a:r>
              <a:rPr lang="fr-FR" sz="1600" b="1" i="1">
                <a:latin typeface="Arial Narrow" pitchFamily="34" charset="0"/>
                <a:cs typeface="Times New Roman" pitchFamily="18" charset="0"/>
              </a:rPr>
              <a:t>de chemins je tourne à gauche </a:t>
            </a:r>
          </a:p>
          <a:p>
            <a:pPr>
              <a:tabLst>
                <a:tab pos="457200" algn="l"/>
              </a:tabLst>
            </a:pPr>
            <a:r>
              <a:rPr lang="fr-FR" sz="1600" b="1" i="1">
                <a:latin typeface="Arial Narrow" pitchFamily="34" charset="0"/>
                <a:cs typeface="Times New Roman" pitchFamily="18" charset="0"/>
              </a:rPr>
              <a:t>et je trouve enfin la balise à</a:t>
            </a:r>
          </a:p>
          <a:p>
            <a:pPr>
              <a:tabLst>
                <a:tab pos="457200" algn="l"/>
              </a:tabLst>
            </a:pPr>
            <a:r>
              <a:rPr lang="fr-FR" sz="1600" b="1" i="1">
                <a:latin typeface="Arial Narrow" pitchFamily="34" charset="0"/>
                <a:cs typeface="Times New Roman" pitchFamily="18" charset="0"/>
              </a:rPr>
              <a:t> côté d’une petite maison situé </a:t>
            </a:r>
          </a:p>
          <a:p>
            <a:pPr>
              <a:tabLst>
                <a:tab pos="457200" algn="l"/>
              </a:tabLst>
            </a:pPr>
            <a:r>
              <a:rPr lang="fr-FR" sz="1600" b="1" i="1">
                <a:latin typeface="Arial Narrow" pitchFamily="34" charset="0"/>
                <a:cs typeface="Times New Roman" pitchFamily="18" charset="0"/>
              </a:rPr>
              <a:t>sur la droite du chemin »</a:t>
            </a:r>
            <a:endParaRPr lang="fr-FR" sz="1600" b="1"/>
          </a:p>
          <a:p>
            <a:pPr eaLnBrk="0" hangingPunct="0">
              <a:tabLst>
                <a:tab pos="457200" algn="l"/>
              </a:tabLst>
            </a:pPr>
            <a:endParaRPr lang="fr-FR" sz="1600" b="1"/>
          </a:p>
        </p:txBody>
      </p:sp>
      <p:sp>
        <p:nvSpPr>
          <p:cNvPr id="5" name="Rectangle 4"/>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221" name="ZoneTexte 5"/>
          <p:cNvSpPr txBox="1">
            <a:spLocks noChangeArrowheads="1"/>
          </p:cNvSpPr>
          <p:nvPr/>
        </p:nvSpPr>
        <p:spPr bwMode="auto">
          <a:xfrm>
            <a:off x="900113" y="333375"/>
            <a:ext cx="1511300" cy="368300"/>
          </a:xfrm>
          <a:prstGeom prst="rect">
            <a:avLst/>
          </a:prstGeom>
          <a:noFill/>
          <a:ln w="9525">
            <a:noFill/>
            <a:miter lim="800000"/>
            <a:headEnd/>
            <a:tailEnd/>
          </a:ln>
        </p:spPr>
        <p:txBody>
          <a:bodyPr>
            <a:spAutoFit/>
          </a:bodyPr>
          <a:lstStyle/>
          <a:p>
            <a:r>
              <a:rPr lang="fr-FR" b="1" u="sng">
                <a:latin typeface="Calibri" pitchFamily="34" charset="0"/>
              </a:rPr>
              <a:t>Dictée 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3" descr="coupe plan bleu"/>
          <p:cNvPicPr>
            <a:picLocks noChangeAspect="1" noChangeArrowheads="1"/>
          </p:cNvPicPr>
          <p:nvPr/>
        </p:nvPicPr>
        <p:blipFill>
          <a:blip r:embed="rId2" cstate="print"/>
          <a:srcRect/>
          <a:stretch>
            <a:fillRect/>
          </a:stretch>
        </p:blipFill>
        <p:spPr bwMode="auto">
          <a:xfrm>
            <a:off x="928688" y="2643188"/>
            <a:ext cx="6929437" cy="2562225"/>
          </a:xfrm>
          <a:prstGeom prst="rect">
            <a:avLst/>
          </a:prstGeom>
          <a:noFill/>
          <a:ln w="9525">
            <a:noFill/>
            <a:miter lim="800000"/>
            <a:headEnd/>
            <a:tailEnd/>
          </a:ln>
        </p:spPr>
      </p:pic>
      <p:sp>
        <p:nvSpPr>
          <p:cNvPr id="10243" name="Rectangle 4"/>
          <p:cNvSpPr>
            <a:spLocks noChangeArrowheads="1"/>
          </p:cNvSpPr>
          <p:nvPr/>
        </p:nvSpPr>
        <p:spPr bwMode="auto">
          <a:xfrm>
            <a:off x="1403350" y="692150"/>
            <a:ext cx="6873875" cy="369888"/>
          </a:xfrm>
          <a:prstGeom prst="rect">
            <a:avLst/>
          </a:prstGeom>
          <a:solidFill>
            <a:srgbClr val="FFCC00">
              <a:alpha val="54117"/>
            </a:srgbClr>
          </a:solidFill>
          <a:ln w="9525">
            <a:noFill/>
            <a:miter lim="800000"/>
            <a:headEnd/>
            <a:tailEnd/>
          </a:ln>
        </p:spPr>
        <p:txBody>
          <a:bodyPr wrap="none">
            <a:spAutoFit/>
          </a:bodyPr>
          <a:lstStyle/>
          <a:p>
            <a:r>
              <a:rPr lang="fr-FR">
                <a:latin typeface="Calibri" pitchFamily="34" charset="0"/>
              </a:rPr>
              <a:t>Associez le plan à la coupe en reliant la bonne lettre avec le bon chiffre </a:t>
            </a:r>
          </a:p>
        </p:txBody>
      </p:sp>
      <p:sp>
        <p:nvSpPr>
          <p:cNvPr id="6" name="Rectangle 5"/>
          <p:cNvSpPr/>
          <p:nvPr/>
        </p:nvSpPr>
        <p:spPr>
          <a:xfrm>
            <a:off x="0" y="0"/>
            <a:ext cx="395288" cy="6858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422</Words>
  <Application>Microsoft Office PowerPoint</Application>
  <PresentationFormat>Affichage à l'écran (4:3)</PresentationFormat>
  <Paragraphs>46</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Hugy</dc:creator>
  <cp:lastModifiedBy>A24-POST1</cp:lastModifiedBy>
  <cp:revision>27</cp:revision>
  <dcterms:created xsi:type="dcterms:W3CDTF">2012-09-19T20:44:17Z</dcterms:created>
  <dcterms:modified xsi:type="dcterms:W3CDTF">2014-11-05T14:13:25Z</dcterms:modified>
</cp:coreProperties>
</file>